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56" r:id="rId2"/>
    <p:sldId id="257" r:id="rId3"/>
    <p:sldId id="258" r:id="rId4"/>
    <p:sldId id="262" r:id="rId5"/>
    <p:sldId id="263" r:id="rId6"/>
    <p:sldId id="259" r:id="rId7"/>
    <p:sldId id="265" r:id="rId8"/>
    <p:sldId id="260" r:id="rId9"/>
    <p:sldId id="264"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9" d="100"/>
          <a:sy n="69" d="100"/>
        </p:scale>
        <p:origin x="-1186" y="-5"/>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EABAC5-6A6B-4BF1-8521-28CF76411290}" type="datetimeFigureOut">
              <a:rPr lang="en-US" smtClean="0"/>
              <a:pPr/>
              <a:t>18-Apr-20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B22236-1B2C-4582-A755-9899005F874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AC622F6-D10C-4DE1-A4E0-71EABAFF924C}" type="datetime1">
              <a:rPr lang="en-US" smtClean="0"/>
              <a:t>18-Apr-20</a:t>
            </a:fld>
            <a:endParaRPr lang="en-US"/>
          </a:p>
        </p:txBody>
      </p:sp>
      <p:sp>
        <p:nvSpPr>
          <p:cNvPr id="17" name="Footer Placeholder 16"/>
          <p:cNvSpPr>
            <a:spLocks noGrp="1"/>
          </p:cNvSpPr>
          <p:nvPr>
            <p:ph type="ftr" sz="quarter" idx="11"/>
          </p:nvPr>
        </p:nvSpPr>
        <p:spPr/>
        <p:txBody>
          <a:bodyPr/>
          <a:lstStyle/>
          <a:p>
            <a:r>
              <a:rPr lang="fr-FR" smtClean="0"/>
              <a:t>Prof.D.Ilangovan, HD Commerce  AU 18-04-2020</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274071-3648-455D-908B-CACD4E11FDF9}" type="datetime1">
              <a:rPr lang="en-US" smtClean="0"/>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CA39B4-62F3-41A3-BC57-C1FDBFD52902}" type="datetime1">
              <a:rPr lang="en-US" smtClean="0"/>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A0986E1-0703-4063-B916-1D64384A401B}" type="datetime1">
              <a:rPr lang="en-US" smtClean="0"/>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4" name="Date Placeholder 3"/>
          <p:cNvSpPr>
            <a:spLocks noGrp="1"/>
          </p:cNvSpPr>
          <p:nvPr>
            <p:ph type="dt" sz="half" idx="10"/>
          </p:nvPr>
        </p:nvSpPr>
        <p:spPr/>
        <p:txBody>
          <a:bodyPr/>
          <a:lstStyle/>
          <a:p>
            <a:fld id="{16A20886-672B-409E-AA13-58BF04076476}" type="datetime1">
              <a:rPr lang="en-US" smtClean="0"/>
              <a:t>18-Apr-20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FD14794-F6B6-42A5-B237-F464FD035092}" type="datetime1">
              <a:rPr lang="en-US" smtClean="0"/>
              <a:t>18-Apr-20</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CCFA3F6-6090-4D99-98DB-5A86C4633274}" type="datetime1">
              <a:rPr lang="en-US" smtClean="0"/>
              <a:t>18-Apr-20</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fr-FR" smtClean="0"/>
              <a:t>Prof.D.Ilangovan, HD Commerce  AU 18-04-2020</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A03FF4-1F66-4885-9925-8FF706D7CFE3}" type="datetime1">
              <a:rPr lang="en-US" smtClean="0"/>
              <a:t>18-Apr-20</a:t>
            </a:fld>
            <a:endParaRPr lang="en-US"/>
          </a:p>
        </p:txBody>
      </p:sp>
      <p:sp>
        <p:nvSpPr>
          <p:cNvPr id="4" name="Footer Placeholder 3"/>
          <p:cNvSpPr>
            <a:spLocks noGrp="1"/>
          </p:cNvSpPr>
          <p:nvPr>
            <p:ph type="ftr" sz="quarter" idx="11"/>
          </p:nvPr>
        </p:nvSpPr>
        <p:spPr/>
        <p:txBody>
          <a:bodyPr/>
          <a:lstStyle/>
          <a:p>
            <a:r>
              <a:rPr lang="fr-FR" smtClean="0"/>
              <a:t>Prof.D.Ilangovan, HD Commerce  AU 18-04-2020</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DEFFD8C-63C2-4114-9899-A766BF594A20}" type="datetime1">
              <a:rPr lang="en-US" smtClean="0"/>
              <a:t>18-Apr-20</a:t>
            </a:fld>
            <a:endParaRPr lang="en-US"/>
          </a:p>
        </p:txBody>
      </p:sp>
      <p:sp>
        <p:nvSpPr>
          <p:cNvPr id="3" name="Footer Placeholder 2"/>
          <p:cNvSpPr>
            <a:spLocks noGrp="1"/>
          </p:cNvSpPr>
          <p:nvPr>
            <p:ph type="ftr" sz="quarter" idx="11"/>
          </p:nvPr>
        </p:nvSpPr>
        <p:spPr/>
        <p:txBody>
          <a:bodyPr/>
          <a:lstStyle/>
          <a:p>
            <a:r>
              <a:rPr lang="fr-FR" smtClean="0"/>
              <a:t>Prof.D.Ilangovan, HD Commerce  AU 18-04-2020</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9BE327A-2F08-4189-9726-0CE00F4E0DC5}" type="datetime1">
              <a:rPr lang="en-US" smtClean="0"/>
              <a:t>18-Apr-20</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fr-FR" smtClean="0"/>
              <a:t>Prof.D.Ilangovan, HD Commerce  AU 18-04-2020</a:t>
            </a:r>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A736D9C-D278-4665-8650-4CAB336FA8F1}" type="datetime1">
              <a:rPr lang="en-US" smtClean="0"/>
              <a:t>18-Apr-20</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fr-FR" smtClean="0"/>
              <a:t>Prof.D.Ilangovan, HD Commerce  AU 18-04-2020</a:t>
            </a:r>
            <a:endParaRPr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60752A5-EA7E-46C9-922B-B4FA69C3B637}" type="datetime1">
              <a:rPr lang="en-US" smtClean="0"/>
              <a:t>18-Apr-20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fr-FR" smtClean="0"/>
              <a:t>Prof.D.Ilangovan, HD Commerce  AU 18-04-2020</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hf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cdn.yourarticlelibrary.com/wp-content/uploads/2015/07/image29.p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usiness-standard.com/topic/pover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2819400"/>
            <a:ext cx="8839200" cy="3429000"/>
          </a:xfrm>
        </p:spPr>
        <p:txBody>
          <a:bodyPr>
            <a:normAutofit/>
          </a:bodyPr>
          <a:lstStyle/>
          <a:p>
            <a:endParaRPr lang="en-IN" sz="3200" dirty="0" smtClean="0">
              <a:solidFill>
                <a:schemeClr val="tx1">
                  <a:lumMod val="95000"/>
                  <a:lumOff val="5000"/>
                </a:schemeClr>
              </a:solidFill>
              <a:latin typeface="Colonna MT" pitchFamily="82" charset="0"/>
            </a:endParaRPr>
          </a:p>
          <a:p>
            <a:r>
              <a:rPr lang="en-IN" sz="3600" dirty="0" smtClean="0">
                <a:solidFill>
                  <a:srgbClr val="7030A0"/>
                </a:solidFill>
              </a:rPr>
              <a:t>BUSINESS ENVIRONMENT</a:t>
            </a:r>
            <a:endParaRPr lang="en-IN" sz="3600" dirty="0" smtClean="0">
              <a:solidFill>
                <a:srgbClr val="7030A0"/>
              </a:solidFill>
            </a:endParaRPr>
          </a:p>
        </p:txBody>
      </p:sp>
      <p:sp>
        <p:nvSpPr>
          <p:cNvPr id="2" name="Title 1"/>
          <p:cNvSpPr>
            <a:spLocks noGrp="1"/>
          </p:cNvSpPr>
          <p:nvPr>
            <p:ph type="ctrTitle"/>
          </p:nvPr>
        </p:nvSpPr>
        <p:spPr/>
        <p:txBody>
          <a:bodyPr>
            <a:normAutofit fontScale="90000"/>
          </a:bodyPr>
          <a:lstStyle/>
          <a:p>
            <a:r>
              <a:rPr lang="en-IN" b="1" dirty="0" smtClean="0">
                <a:solidFill>
                  <a:srgbClr val="003300"/>
                </a:solidFill>
              </a:rPr>
              <a:t>ANNAMALAI UNIVERSITY</a:t>
            </a:r>
            <a:r>
              <a:rPr lang="en-IN" b="1" dirty="0" smtClean="0">
                <a:solidFill>
                  <a:srgbClr val="003300"/>
                </a:solidFill>
              </a:rPr>
              <a:t/>
            </a:r>
            <a:br>
              <a:rPr lang="en-IN" b="1" dirty="0" smtClean="0">
                <a:solidFill>
                  <a:srgbClr val="003300"/>
                </a:solidFill>
              </a:rPr>
            </a:br>
            <a:r>
              <a:rPr lang="en-IN" sz="3100" b="1" dirty="0" smtClean="0">
                <a:solidFill>
                  <a:srgbClr val="FF0000"/>
                </a:solidFill>
              </a:rPr>
              <a:t> </a:t>
            </a:r>
            <a:r>
              <a:rPr lang="en-IN" sz="3100" b="1" dirty="0" smtClean="0">
                <a:solidFill>
                  <a:srgbClr val="FF0000"/>
                </a:solidFill>
              </a:rPr>
              <a:t>DEPT OF COMMERCE</a:t>
            </a:r>
            <a:r>
              <a:rPr lang="en-IN" b="1" dirty="0" smtClean="0"/>
              <a:t/>
            </a:r>
            <a:br>
              <a:rPr lang="en-IN" b="1" dirty="0" smtClean="0"/>
            </a:br>
            <a:endParaRPr lang="en-US" b="1" dirty="0">
              <a:solidFill>
                <a:srgbClr val="7030A0"/>
              </a:solidFill>
            </a:endParaRPr>
          </a:p>
        </p:txBody>
      </p:sp>
      <p:sp>
        <p:nvSpPr>
          <p:cNvPr id="4" name="TextBox 3"/>
          <p:cNvSpPr txBox="1"/>
          <p:nvPr/>
        </p:nvSpPr>
        <p:spPr>
          <a:xfrm>
            <a:off x="685800" y="5410200"/>
            <a:ext cx="7467600" cy="769441"/>
          </a:xfrm>
          <a:prstGeom prst="rect">
            <a:avLst/>
          </a:prstGeom>
          <a:solidFill>
            <a:schemeClr val="accent5">
              <a:lumMod val="40000"/>
              <a:lumOff val="60000"/>
            </a:schemeClr>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4400" dirty="0" smtClean="0">
                <a:solidFill>
                  <a:srgbClr val="002060"/>
                </a:solidFill>
              </a:rPr>
              <a:t>WELCOME PARTICIPANTS</a:t>
            </a:r>
            <a:endParaRPr lang="en-US" sz="4400" dirty="0">
              <a:solidFill>
                <a:srgbClr val="002060"/>
              </a:solidFill>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Indian Aviation Sector</a:t>
            </a:r>
            <a:endParaRPr lang="en-US" dirty="0">
              <a:solidFill>
                <a:srgbClr val="FF0000"/>
              </a:solidFill>
            </a:endParaRPr>
          </a:p>
        </p:txBody>
      </p:sp>
      <p:pic>
        <p:nvPicPr>
          <p:cNvPr id="4" name="Content Placeholder 3" descr="https://akm-img-a-in.tosshub.com/sites/btmt/images/stories/Newstaffpics/airline_3_092019115331.jpg"/>
          <p:cNvPicPr>
            <a:picLocks noGrp="1"/>
          </p:cNvPicPr>
          <p:nvPr>
            <p:ph sz="quarter" idx="1"/>
          </p:nvPr>
        </p:nvPicPr>
        <p:blipFill>
          <a:blip r:embed="rId2"/>
          <a:srcRect/>
          <a:stretch>
            <a:fillRect/>
          </a:stretch>
        </p:blipFill>
        <p:spPr bwMode="auto">
          <a:xfrm>
            <a:off x="457200" y="1447800"/>
            <a:ext cx="3733800" cy="457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descr="https://akm-img-a-in.tosshub.com/sites/btmt/images/stories/Newstaffpics/airline_092019115331.jpg"/>
          <p:cNvPicPr/>
          <p:nvPr/>
        </p:nvPicPr>
        <p:blipFill>
          <a:blip r:embed="rId3"/>
          <a:srcRect/>
          <a:stretch>
            <a:fillRect/>
          </a:stretch>
        </p:blipFill>
        <p:spPr bwMode="auto">
          <a:xfrm>
            <a:off x="4876800" y="1447800"/>
            <a:ext cx="3886200" cy="4572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
        <p:nvSpPr>
          <p:cNvPr id="7" name="Footer Placeholder 6"/>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Aviation Sector Con..td.</a:t>
            </a:r>
            <a:endParaRPr lang="en-US" dirty="0">
              <a:solidFill>
                <a:srgbClr val="FF0000"/>
              </a:solidFill>
            </a:endParaRPr>
          </a:p>
        </p:txBody>
      </p:sp>
      <p:pic>
        <p:nvPicPr>
          <p:cNvPr id="4" name="Content Placeholder 3" descr="https://akm-img-a-in.tosshub.com/sites/btmt/images/stories/Newstaffpics/airline_2_092019115331.jpg"/>
          <p:cNvPicPr>
            <a:picLocks noGrp="1"/>
          </p:cNvPicPr>
          <p:nvPr>
            <p:ph sz="quarter" idx="1"/>
          </p:nvPr>
        </p:nvPicPr>
        <p:blipFill>
          <a:blip r:embed="rId2"/>
          <a:srcRect/>
          <a:stretch>
            <a:fillRect/>
          </a:stretch>
        </p:blipFill>
        <p:spPr bwMode="auto">
          <a:xfrm>
            <a:off x="609600" y="1752600"/>
            <a:ext cx="3352800" cy="4343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descr="https://akm-img-a-in.tosshub.com/sites/btmt/images/stories/Newstaffpics/airline_1_092019115331.jpg"/>
          <p:cNvPicPr/>
          <p:nvPr/>
        </p:nvPicPr>
        <p:blipFill>
          <a:blip r:embed="rId3"/>
          <a:srcRect/>
          <a:stretch>
            <a:fillRect/>
          </a:stretch>
        </p:blipFill>
        <p:spPr bwMode="auto">
          <a:xfrm>
            <a:off x="5334000" y="1752600"/>
            <a:ext cx="3395876" cy="43314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
        <p:nvSpPr>
          <p:cNvPr id="7" name="Footer Placeholder 6"/>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TRENDS IN INDIAN SERVICE SECTOR</a:t>
            </a:r>
            <a:endParaRPr lang="en-US" dirty="0">
              <a:solidFill>
                <a:srgbClr val="FF0000"/>
              </a:solidFill>
            </a:endParaRPr>
          </a:p>
        </p:txBody>
      </p:sp>
      <p:sp>
        <p:nvSpPr>
          <p:cNvPr id="3" name="Content Placeholder 2"/>
          <p:cNvSpPr>
            <a:spLocks noGrp="1"/>
          </p:cNvSpPr>
          <p:nvPr>
            <p:ph sz="quarter" idx="1"/>
          </p:nvPr>
        </p:nvSpPr>
        <p:spPr/>
        <p:txBody>
          <a:bodyPr>
            <a:normAutofit/>
          </a:bodyPr>
          <a:lstStyle/>
          <a:p>
            <a:r>
              <a:rPr lang="en-US" sz="2400" b="1" dirty="0" smtClean="0"/>
              <a:t>Service sector</a:t>
            </a:r>
            <a:r>
              <a:rPr lang="en-US" sz="2400" dirty="0" smtClean="0"/>
              <a:t> contributes one-third of global </a:t>
            </a:r>
            <a:r>
              <a:rPr lang="en-US" sz="2000" dirty="0" smtClean="0"/>
              <a:t>GVA</a:t>
            </a:r>
            <a:r>
              <a:rPr lang="en-US" sz="1600" dirty="0" smtClean="0">
                <a:solidFill>
                  <a:srgbClr val="FF0000"/>
                </a:solidFill>
              </a:rPr>
              <a:t>(Gross value added is the output of less the intermediate consumption, which is the difference between gross output and net output</a:t>
            </a:r>
            <a:r>
              <a:rPr lang="en-US" sz="2400" dirty="0" smtClean="0"/>
              <a:t>), half of global employment, one-fifth of global trade and around half of global FDI flows.</a:t>
            </a:r>
          </a:p>
          <a:p>
            <a:r>
              <a:rPr lang="en-US" sz="2400" dirty="0" smtClean="0"/>
              <a:t>In 2014 </a:t>
            </a:r>
            <a:r>
              <a:rPr lang="en-US" sz="2400" b="1" dirty="0" smtClean="0"/>
              <a:t>India's service sector</a:t>
            </a:r>
            <a:r>
              <a:rPr lang="en-US" sz="2400" dirty="0" smtClean="0"/>
              <a:t> grew at 10.3 per cent was noticeably higher than that of China at 8.0 per cent.</a:t>
            </a:r>
          </a:p>
          <a:p>
            <a:r>
              <a:rPr lang="en-US" dirty="0" smtClean="0"/>
              <a:t> </a:t>
            </a:r>
          </a:p>
          <a:p>
            <a:endParaRPr lang="en-US" dirty="0"/>
          </a:p>
        </p:txBody>
      </p:sp>
      <p:graphicFrame>
        <p:nvGraphicFramePr>
          <p:cNvPr id="4" name="Table 3"/>
          <p:cNvGraphicFramePr>
            <a:graphicFrameLocks noGrp="1"/>
          </p:cNvGraphicFramePr>
          <p:nvPr/>
        </p:nvGraphicFramePr>
        <p:xfrm>
          <a:off x="457200" y="3962399"/>
          <a:ext cx="8077200" cy="2653031"/>
        </p:xfrm>
        <a:graphic>
          <a:graphicData uri="http://schemas.openxmlformats.org/drawingml/2006/table">
            <a:tbl>
              <a:tblPr firstRow="1" bandRow="1">
                <a:tableStyleId>{5C22544A-7EE6-4342-B048-85BDC9FD1C3A}</a:tableStyleId>
              </a:tblPr>
              <a:tblGrid>
                <a:gridCol w="2019300"/>
                <a:gridCol w="2019300"/>
                <a:gridCol w="2019300"/>
                <a:gridCol w="2019300"/>
              </a:tblGrid>
              <a:tr h="440498">
                <a:tc>
                  <a:txBody>
                    <a:bodyPr/>
                    <a:lstStyle/>
                    <a:p>
                      <a:pPr algn="ctr" fontAlgn="base">
                        <a:lnSpc>
                          <a:spcPct val="115000"/>
                        </a:lnSpc>
                        <a:spcAft>
                          <a:spcPts val="0"/>
                        </a:spcAft>
                      </a:pPr>
                      <a:r>
                        <a:rPr lang="en-US" sz="1500" dirty="0">
                          <a:solidFill>
                            <a:srgbClr val="000000"/>
                          </a:solidFill>
                          <a:latin typeface="inherit"/>
                          <a:ea typeface="Times New Roman"/>
                          <a:cs typeface="Times New Roman"/>
                        </a:rPr>
                        <a:t>Sector</a:t>
                      </a:r>
                      <a:endParaRPr lang="en-US" sz="1100" dirty="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dirty="0">
                          <a:solidFill>
                            <a:srgbClr val="000000"/>
                          </a:solidFill>
                          <a:latin typeface="inherit"/>
                          <a:ea typeface="Times New Roman"/>
                          <a:cs typeface="Calibri"/>
                        </a:rPr>
                        <a:t>India</a:t>
                      </a:r>
                      <a:endParaRPr lang="en-US" sz="1100" dirty="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a:solidFill>
                            <a:srgbClr val="000000"/>
                          </a:solidFill>
                          <a:latin typeface="inherit"/>
                          <a:ea typeface="Times New Roman"/>
                          <a:cs typeface="Calibri"/>
                        </a:rPr>
                        <a:t>USA</a:t>
                      </a:r>
                      <a:endParaRPr lang="en-US" sz="110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dirty="0" smtClean="0">
                          <a:solidFill>
                            <a:srgbClr val="000000"/>
                          </a:solidFill>
                          <a:latin typeface="inherit"/>
                          <a:ea typeface="Times New Roman"/>
                          <a:cs typeface="Calibri"/>
                        </a:rPr>
                        <a:t>China</a:t>
                      </a:r>
                      <a:endParaRPr lang="en-US" sz="1100" dirty="0">
                        <a:latin typeface="Calibri"/>
                        <a:ea typeface="Times New Roman"/>
                        <a:cs typeface="Times New Roman"/>
                      </a:endParaRPr>
                    </a:p>
                  </a:txBody>
                  <a:tcPr marL="0" marR="0" marT="0" marB="0"/>
                </a:tc>
              </a:tr>
              <a:tr h="737511">
                <a:tc>
                  <a:txBody>
                    <a:bodyPr/>
                    <a:lstStyle/>
                    <a:p>
                      <a:pPr fontAlgn="base">
                        <a:lnSpc>
                          <a:spcPct val="115000"/>
                        </a:lnSpc>
                        <a:spcAft>
                          <a:spcPts val="0"/>
                        </a:spcAft>
                      </a:pPr>
                      <a:r>
                        <a:rPr lang="en-US" sz="1500">
                          <a:solidFill>
                            <a:srgbClr val="000000"/>
                          </a:solidFill>
                          <a:latin typeface="inherit"/>
                          <a:ea typeface="Times New Roman"/>
                          <a:cs typeface="Calibri"/>
                        </a:rPr>
                        <a:t>Agriculture and Allied</a:t>
                      </a:r>
                      <a:endParaRPr lang="en-US" sz="110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dirty="0">
                          <a:solidFill>
                            <a:srgbClr val="000000"/>
                          </a:solidFill>
                          <a:latin typeface="inherit"/>
                          <a:ea typeface="Times New Roman"/>
                          <a:cs typeface="Calibri"/>
                        </a:rPr>
                        <a:t>15.4%</a:t>
                      </a:r>
                      <a:endParaRPr lang="en-US" sz="1100" dirty="0">
                        <a:latin typeface="Calibri"/>
                        <a:ea typeface="Times New Roman"/>
                        <a:cs typeface="Times New Roman"/>
                      </a:endParaRPr>
                    </a:p>
                    <a:p>
                      <a:pPr algn="ctr" fontAlgn="base">
                        <a:lnSpc>
                          <a:spcPct val="115000"/>
                        </a:lnSpc>
                        <a:spcAft>
                          <a:spcPts val="0"/>
                        </a:spcAft>
                      </a:pPr>
                      <a:r>
                        <a:rPr lang="en-US" sz="1500" dirty="0">
                          <a:solidFill>
                            <a:srgbClr val="000000"/>
                          </a:solidFill>
                          <a:latin typeface="inherit"/>
                          <a:ea typeface="Times New Roman"/>
                          <a:cs typeface="Calibri"/>
                        </a:rPr>
                        <a:t>(53%)</a:t>
                      </a:r>
                      <a:endParaRPr lang="en-US" sz="1100" dirty="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dirty="0">
                          <a:solidFill>
                            <a:srgbClr val="000000"/>
                          </a:solidFill>
                          <a:latin typeface="inherit"/>
                          <a:ea typeface="Times New Roman"/>
                          <a:cs typeface="Calibri"/>
                        </a:rPr>
                        <a:t>8%</a:t>
                      </a:r>
                      <a:endParaRPr lang="en-US" sz="1100" dirty="0">
                        <a:latin typeface="Calibri"/>
                        <a:ea typeface="Times New Roman"/>
                        <a:cs typeface="Times New Roman"/>
                      </a:endParaRPr>
                    </a:p>
                    <a:p>
                      <a:pPr algn="ctr" fontAlgn="base">
                        <a:lnSpc>
                          <a:spcPct val="115000"/>
                        </a:lnSpc>
                        <a:spcAft>
                          <a:spcPts val="0"/>
                        </a:spcAft>
                      </a:pPr>
                      <a:r>
                        <a:rPr lang="en-US" sz="1500" dirty="0">
                          <a:solidFill>
                            <a:srgbClr val="000000"/>
                          </a:solidFill>
                          <a:latin typeface="inherit"/>
                          <a:ea typeface="Times New Roman"/>
                          <a:cs typeface="Calibri"/>
                        </a:rPr>
                        <a:t>(2%)</a:t>
                      </a:r>
                      <a:endParaRPr lang="en-US" sz="1100" dirty="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dirty="0">
                          <a:solidFill>
                            <a:srgbClr val="000000"/>
                          </a:solidFill>
                          <a:latin typeface="inherit"/>
                          <a:ea typeface="Times New Roman"/>
                          <a:cs typeface="Calibri"/>
                        </a:rPr>
                        <a:t>7%</a:t>
                      </a:r>
                      <a:endParaRPr lang="en-US" sz="1100" dirty="0">
                        <a:latin typeface="Calibri"/>
                        <a:ea typeface="Times New Roman"/>
                        <a:cs typeface="Times New Roman"/>
                      </a:endParaRPr>
                    </a:p>
                    <a:p>
                      <a:pPr algn="ctr" fontAlgn="base">
                        <a:lnSpc>
                          <a:spcPct val="115000"/>
                        </a:lnSpc>
                        <a:spcAft>
                          <a:spcPts val="0"/>
                        </a:spcAft>
                      </a:pPr>
                      <a:r>
                        <a:rPr lang="en-US" sz="1500" dirty="0">
                          <a:solidFill>
                            <a:srgbClr val="000000"/>
                          </a:solidFill>
                          <a:latin typeface="inherit"/>
                          <a:ea typeface="Times New Roman"/>
                          <a:cs typeface="Calibri"/>
                        </a:rPr>
                        <a:t>(26%)</a:t>
                      </a:r>
                      <a:endParaRPr lang="en-US" sz="1100" dirty="0">
                        <a:latin typeface="Calibri"/>
                        <a:ea typeface="Times New Roman"/>
                        <a:cs typeface="Times New Roman"/>
                      </a:endParaRPr>
                    </a:p>
                  </a:txBody>
                  <a:tcPr marL="0" marR="0" marT="0" marB="0" anchor="b"/>
                </a:tc>
              </a:tr>
              <a:tr h="737511">
                <a:tc>
                  <a:txBody>
                    <a:bodyPr/>
                    <a:lstStyle/>
                    <a:p>
                      <a:pPr fontAlgn="base">
                        <a:lnSpc>
                          <a:spcPct val="115000"/>
                        </a:lnSpc>
                        <a:spcAft>
                          <a:spcPts val="0"/>
                        </a:spcAft>
                      </a:pPr>
                      <a:r>
                        <a:rPr lang="en-US" sz="1500">
                          <a:solidFill>
                            <a:srgbClr val="000000"/>
                          </a:solidFill>
                          <a:latin typeface="inherit"/>
                          <a:ea typeface="Times New Roman"/>
                          <a:cs typeface="Calibri"/>
                        </a:rPr>
                        <a:t>Manufacturing and Industry</a:t>
                      </a:r>
                      <a:endParaRPr lang="en-US" sz="110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a:solidFill>
                            <a:srgbClr val="000000"/>
                          </a:solidFill>
                          <a:latin typeface="inherit"/>
                          <a:ea typeface="Times New Roman"/>
                          <a:cs typeface="Calibri"/>
                        </a:rPr>
                        <a:t>23%</a:t>
                      </a:r>
                      <a:endParaRPr lang="en-US" sz="1100">
                        <a:latin typeface="Calibri"/>
                        <a:ea typeface="Times New Roman"/>
                        <a:cs typeface="Times New Roman"/>
                      </a:endParaRPr>
                    </a:p>
                    <a:p>
                      <a:pPr algn="ctr" fontAlgn="base">
                        <a:lnSpc>
                          <a:spcPct val="115000"/>
                        </a:lnSpc>
                        <a:spcAft>
                          <a:spcPts val="0"/>
                        </a:spcAft>
                      </a:pPr>
                      <a:r>
                        <a:rPr lang="en-US" sz="1500">
                          <a:solidFill>
                            <a:srgbClr val="000000"/>
                          </a:solidFill>
                          <a:latin typeface="inherit"/>
                          <a:ea typeface="Times New Roman"/>
                          <a:cs typeface="Calibri"/>
                        </a:rPr>
                        <a:t>(22%)</a:t>
                      </a:r>
                      <a:endParaRPr lang="en-US" sz="110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a:solidFill>
                            <a:srgbClr val="000000"/>
                          </a:solidFill>
                          <a:latin typeface="inherit"/>
                          <a:ea typeface="Times New Roman"/>
                          <a:cs typeface="Calibri"/>
                        </a:rPr>
                        <a:t>12%</a:t>
                      </a:r>
                      <a:endParaRPr lang="en-US" sz="1100">
                        <a:latin typeface="Calibri"/>
                        <a:ea typeface="Times New Roman"/>
                        <a:cs typeface="Times New Roman"/>
                      </a:endParaRPr>
                    </a:p>
                    <a:p>
                      <a:pPr algn="ctr" fontAlgn="base">
                        <a:lnSpc>
                          <a:spcPct val="115000"/>
                        </a:lnSpc>
                        <a:spcAft>
                          <a:spcPts val="0"/>
                        </a:spcAft>
                      </a:pPr>
                      <a:r>
                        <a:rPr lang="en-US" sz="1500">
                          <a:solidFill>
                            <a:srgbClr val="000000"/>
                          </a:solidFill>
                          <a:latin typeface="inherit"/>
                          <a:ea typeface="Times New Roman"/>
                          <a:cs typeface="Calibri"/>
                        </a:rPr>
                        <a:t>(19%)</a:t>
                      </a:r>
                      <a:endParaRPr lang="en-US" sz="110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dirty="0">
                          <a:solidFill>
                            <a:srgbClr val="000000"/>
                          </a:solidFill>
                          <a:latin typeface="inherit"/>
                          <a:ea typeface="Times New Roman"/>
                          <a:cs typeface="Calibri"/>
                        </a:rPr>
                        <a:t>40%</a:t>
                      </a:r>
                      <a:endParaRPr lang="en-US" sz="1100" dirty="0">
                        <a:latin typeface="Calibri"/>
                        <a:ea typeface="Times New Roman"/>
                        <a:cs typeface="Times New Roman"/>
                      </a:endParaRPr>
                    </a:p>
                    <a:p>
                      <a:pPr algn="ctr" fontAlgn="base">
                        <a:lnSpc>
                          <a:spcPct val="115000"/>
                        </a:lnSpc>
                        <a:spcAft>
                          <a:spcPts val="0"/>
                        </a:spcAft>
                      </a:pPr>
                      <a:r>
                        <a:rPr lang="en-US" sz="1500" dirty="0">
                          <a:solidFill>
                            <a:srgbClr val="000000"/>
                          </a:solidFill>
                          <a:latin typeface="inherit"/>
                          <a:ea typeface="Times New Roman"/>
                          <a:cs typeface="Calibri"/>
                        </a:rPr>
                        <a:t>(28%)</a:t>
                      </a:r>
                      <a:endParaRPr lang="en-US" sz="1100" dirty="0">
                        <a:latin typeface="Calibri"/>
                        <a:ea typeface="Times New Roman"/>
                        <a:cs typeface="Times New Roman"/>
                      </a:endParaRPr>
                    </a:p>
                  </a:txBody>
                  <a:tcPr marL="0" marR="0" marT="0" marB="0" anchor="b"/>
                </a:tc>
              </a:tr>
              <a:tr h="737511">
                <a:tc>
                  <a:txBody>
                    <a:bodyPr/>
                    <a:lstStyle/>
                    <a:p>
                      <a:pPr fontAlgn="base">
                        <a:lnSpc>
                          <a:spcPct val="115000"/>
                        </a:lnSpc>
                        <a:spcAft>
                          <a:spcPts val="0"/>
                        </a:spcAft>
                      </a:pPr>
                      <a:r>
                        <a:rPr lang="en-US" sz="1500">
                          <a:solidFill>
                            <a:srgbClr val="000000"/>
                          </a:solidFill>
                          <a:latin typeface="inherit"/>
                          <a:ea typeface="Times New Roman"/>
                          <a:cs typeface="Calibri"/>
                        </a:rPr>
                        <a:t>Services – Mainly IT sec.</a:t>
                      </a:r>
                      <a:endParaRPr lang="en-US" sz="110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a:solidFill>
                            <a:srgbClr val="000000"/>
                          </a:solidFill>
                          <a:latin typeface="inherit"/>
                          <a:ea typeface="Times New Roman"/>
                          <a:cs typeface="Calibri"/>
                        </a:rPr>
                        <a:t>61.5%</a:t>
                      </a:r>
                      <a:endParaRPr lang="en-US" sz="1100">
                        <a:latin typeface="Calibri"/>
                        <a:ea typeface="Times New Roman"/>
                        <a:cs typeface="Times New Roman"/>
                      </a:endParaRPr>
                    </a:p>
                    <a:p>
                      <a:pPr algn="ctr" fontAlgn="base">
                        <a:lnSpc>
                          <a:spcPct val="115000"/>
                        </a:lnSpc>
                        <a:spcAft>
                          <a:spcPts val="0"/>
                        </a:spcAft>
                      </a:pPr>
                      <a:r>
                        <a:rPr lang="en-US" sz="1500">
                          <a:solidFill>
                            <a:srgbClr val="000000"/>
                          </a:solidFill>
                          <a:latin typeface="inherit"/>
                          <a:ea typeface="Times New Roman"/>
                          <a:cs typeface="Calibri"/>
                        </a:rPr>
                        <a:t>(25%)</a:t>
                      </a:r>
                      <a:endParaRPr lang="en-US" sz="110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a:solidFill>
                            <a:srgbClr val="000000"/>
                          </a:solidFill>
                          <a:latin typeface="inherit"/>
                          <a:ea typeface="Times New Roman"/>
                          <a:cs typeface="Calibri"/>
                        </a:rPr>
                        <a:t>80%</a:t>
                      </a:r>
                      <a:endParaRPr lang="en-US" sz="1100">
                        <a:latin typeface="Calibri"/>
                        <a:ea typeface="Times New Roman"/>
                        <a:cs typeface="Times New Roman"/>
                      </a:endParaRPr>
                    </a:p>
                    <a:p>
                      <a:pPr algn="ctr" fontAlgn="base">
                        <a:lnSpc>
                          <a:spcPct val="115000"/>
                        </a:lnSpc>
                        <a:spcAft>
                          <a:spcPts val="0"/>
                        </a:spcAft>
                      </a:pPr>
                      <a:r>
                        <a:rPr lang="en-US" sz="1500">
                          <a:solidFill>
                            <a:srgbClr val="000000"/>
                          </a:solidFill>
                          <a:latin typeface="inherit"/>
                          <a:ea typeface="Times New Roman"/>
                          <a:cs typeface="Calibri"/>
                        </a:rPr>
                        <a:t>(79%)</a:t>
                      </a:r>
                      <a:endParaRPr lang="en-US" sz="1100">
                        <a:latin typeface="Calibri"/>
                        <a:ea typeface="Times New Roman"/>
                        <a:cs typeface="Times New Roman"/>
                      </a:endParaRPr>
                    </a:p>
                  </a:txBody>
                  <a:tcPr marL="63500" marR="63500" marT="63500" marB="63500" anchor="b"/>
                </a:tc>
                <a:tc>
                  <a:txBody>
                    <a:bodyPr/>
                    <a:lstStyle/>
                    <a:p>
                      <a:pPr algn="ctr" fontAlgn="base">
                        <a:lnSpc>
                          <a:spcPct val="115000"/>
                        </a:lnSpc>
                        <a:spcAft>
                          <a:spcPts val="0"/>
                        </a:spcAft>
                      </a:pPr>
                      <a:r>
                        <a:rPr lang="en-US" sz="1500" dirty="0">
                          <a:solidFill>
                            <a:srgbClr val="000000"/>
                          </a:solidFill>
                          <a:latin typeface="inherit"/>
                          <a:ea typeface="Times New Roman"/>
                          <a:cs typeface="Calibri"/>
                        </a:rPr>
                        <a:t>52%</a:t>
                      </a:r>
                      <a:endParaRPr lang="en-US" sz="1100" dirty="0">
                        <a:latin typeface="Calibri"/>
                        <a:ea typeface="Times New Roman"/>
                        <a:cs typeface="Times New Roman"/>
                      </a:endParaRPr>
                    </a:p>
                    <a:p>
                      <a:pPr algn="ctr" fontAlgn="base">
                        <a:lnSpc>
                          <a:spcPct val="115000"/>
                        </a:lnSpc>
                        <a:spcAft>
                          <a:spcPts val="0"/>
                        </a:spcAft>
                      </a:pPr>
                      <a:r>
                        <a:rPr lang="en-US" sz="1500" dirty="0">
                          <a:solidFill>
                            <a:srgbClr val="000000"/>
                          </a:solidFill>
                          <a:latin typeface="inherit"/>
                          <a:ea typeface="Times New Roman"/>
                          <a:cs typeface="Calibri"/>
                        </a:rPr>
                        <a:t>(46%)</a:t>
                      </a:r>
                      <a:endParaRPr lang="en-US" sz="1100" dirty="0">
                        <a:latin typeface="Calibri"/>
                        <a:ea typeface="Times New Roman"/>
                        <a:cs typeface="Times New Roman"/>
                      </a:endParaRPr>
                    </a:p>
                  </a:txBody>
                  <a:tcPr marL="0" marR="0" marT="0" marB="0" anchor="b"/>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Comparison with Major Economies</a:t>
            </a:r>
            <a:endParaRPr lang="en-US" dirty="0">
              <a:solidFill>
                <a:srgbClr val="FF0000"/>
              </a:solidFill>
            </a:endParaRPr>
          </a:p>
        </p:txBody>
      </p:sp>
      <p:pic>
        <p:nvPicPr>
          <p:cNvPr id="4" name="Content Placeholder 3" descr="Contribution of service sector in Indian economy"/>
          <p:cNvPicPr>
            <a:picLocks noGrp="1"/>
          </p:cNvPicPr>
          <p:nvPr>
            <p:ph sz="quarter" idx="1"/>
          </p:nvPr>
        </p:nvPicPr>
        <p:blipFill>
          <a:blip r:embed="rId2"/>
          <a:srcRect/>
          <a:stretch>
            <a:fillRect/>
          </a:stretch>
        </p:blipFill>
        <p:spPr bwMode="auto">
          <a:xfrm>
            <a:off x="228600" y="1447800"/>
            <a:ext cx="8686799" cy="495299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Investment in Indian Agricultural Sector</a:t>
            </a:r>
            <a:endParaRPr lang="en-US" dirty="0">
              <a:solidFill>
                <a:srgbClr val="FF0000"/>
              </a:solidFill>
            </a:endParaRPr>
          </a:p>
        </p:txBody>
      </p:sp>
      <p:pic>
        <p:nvPicPr>
          <p:cNvPr id="4" name="Content Placeholder 3" descr="Gross Capital Formation in Agriculture">
            <a:hlinkClick r:id="rId2"/>
          </p:cNvPr>
          <p:cNvPicPr>
            <a:picLocks noGrp="1"/>
          </p:cNvPicPr>
          <p:nvPr>
            <p:ph sz="quarter" idx="1"/>
          </p:nvPr>
        </p:nvPicPr>
        <p:blipFill>
          <a:blip r:embed="rId3"/>
          <a:srcRect/>
          <a:stretch>
            <a:fillRect/>
          </a:stretch>
        </p:blipFill>
        <p:spPr bwMode="auto">
          <a:xfrm>
            <a:off x="228600" y="1527174"/>
            <a:ext cx="8534401" cy="4873626"/>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Challenges Before Indian Agricultural Sector</a:t>
            </a:r>
            <a:endParaRPr lang="en-US" dirty="0">
              <a:solidFill>
                <a:srgbClr val="FF0000"/>
              </a:solidFill>
            </a:endParaRPr>
          </a:p>
        </p:txBody>
      </p:sp>
      <p:sp>
        <p:nvSpPr>
          <p:cNvPr id="3" name="Content Placeholder 2"/>
          <p:cNvSpPr>
            <a:spLocks noGrp="1"/>
          </p:cNvSpPr>
          <p:nvPr>
            <p:ph sz="quarter" idx="1"/>
          </p:nvPr>
        </p:nvSpPr>
        <p:spPr>
          <a:xfrm>
            <a:off x="301752" y="1371600"/>
            <a:ext cx="8503920" cy="4727448"/>
          </a:xfrm>
        </p:spPr>
        <p:txBody>
          <a:bodyPr>
            <a:normAutofit fontScale="92500" lnSpcReduction="20000"/>
          </a:bodyPr>
          <a:lstStyle/>
          <a:p>
            <a:pPr>
              <a:buNone/>
            </a:pPr>
            <a:endParaRPr lang="en-US" dirty="0" smtClean="0"/>
          </a:p>
          <a:p>
            <a:r>
              <a:rPr lang="en-US" dirty="0" smtClean="0">
                <a:solidFill>
                  <a:srgbClr val="002060"/>
                </a:solidFill>
              </a:rPr>
              <a:t>Adverse climatic conditions,</a:t>
            </a:r>
          </a:p>
          <a:p>
            <a:r>
              <a:rPr lang="en-US" dirty="0" smtClean="0">
                <a:solidFill>
                  <a:srgbClr val="002060"/>
                </a:solidFill>
              </a:rPr>
              <a:t>Irregular Funding for pre and post harvest activities, </a:t>
            </a:r>
          </a:p>
          <a:p>
            <a:r>
              <a:rPr lang="en-US" dirty="0" smtClean="0">
                <a:solidFill>
                  <a:srgbClr val="002060"/>
                </a:solidFill>
              </a:rPr>
              <a:t>Uneven distribution of farm lands among the interest groups, </a:t>
            </a:r>
          </a:p>
          <a:p>
            <a:r>
              <a:rPr lang="en-US" dirty="0" smtClean="0">
                <a:solidFill>
                  <a:srgbClr val="002060"/>
                </a:solidFill>
              </a:rPr>
              <a:t>Going Digital,</a:t>
            </a:r>
          </a:p>
          <a:p>
            <a:r>
              <a:rPr lang="en-US" dirty="0" smtClean="0">
                <a:solidFill>
                  <a:srgbClr val="002060"/>
                </a:solidFill>
              </a:rPr>
              <a:t>Empowering the Farmer Producer </a:t>
            </a:r>
            <a:r>
              <a:rPr lang="en-US" dirty="0" err="1" smtClean="0">
                <a:solidFill>
                  <a:srgbClr val="002060"/>
                </a:solidFill>
              </a:rPr>
              <a:t>Organisations</a:t>
            </a:r>
            <a:r>
              <a:rPr lang="en-US" dirty="0" smtClean="0">
                <a:solidFill>
                  <a:srgbClr val="002060"/>
                </a:solidFill>
              </a:rPr>
              <a:t>,</a:t>
            </a:r>
          </a:p>
          <a:p>
            <a:r>
              <a:rPr lang="en-US" dirty="0" smtClean="0">
                <a:solidFill>
                  <a:srgbClr val="002060"/>
                </a:solidFill>
              </a:rPr>
              <a:t>Enhancing Water Management Efficiently and</a:t>
            </a:r>
          </a:p>
          <a:p>
            <a:r>
              <a:rPr lang="en-US" dirty="0" smtClean="0">
                <a:solidFill>
                  <a:srgbClr val="002060"/>
                </a:solidFill>
              </a:rPr>
              <a:t>Evolving Startup Ecosystem</a:t>
            </a:r>
          </a:p>
          <a:p>
            <a:r>
              <a:rPr lang="en-US" dirty="0" smtClean="0"/>
              <a:t>In 2018, the GVA for the agricultural sector was INR 17.67 trillion, says independent research. The research also adds that the sector is all set to grow at an approximate rate of 2% year-on-year.</a:t>
            </a:r>
          </a:p>
          <a:p>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Challenges……………cont…d.</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smtClean="0">
                <a:solidFill>
                  <a:srgbClr val="7030A0"/>
                </a:solidFill>
              </a:rPr>
              <a:t>Apart from all these, solid strides like expanding the insurance net, effective claim management, controlling distress sale and the oversupply of agricultural commodities during the peak season and efficaciously mitigate the agricultural losses in the near future. The contribution of government organizations, industry players, and budding startups can together transfigure the face of Indian agriculture to its best</a:t>
            </a:r>
            <a:r>
              <a:rPr lang="en-US" dirty="0" smtClean="0"/>
              <a:t>.</a:t>
            </a:r>
          </a:p>
          <a:p>
            <a:r>
              <a:rPr lang="en-IN" dirty="0" smtClean="0"/>
              <a:t>Technology is yet another deciding factor for all.</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Autofit/>
          </a:bodyPr>
          <a:lstStyle/>
          <a:p>
            <a:r>
              <a:rPr lang="en-IN" sz="48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THANK YOU ALL</a:t>
            </a:r>
            <a:endParaRPr lang="en-US" sz="48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pic>
        <p:nvPicPr>
          <p:cNvPr id="4" name="Content Placeholder 3" descr="icon.png"/>
          <p:cNvPicPr>
            <a:picLocks noGrp="1" noChangeAspect="1"/>
          </p:cNvPicPr>
          <p:nvPr>
            <p:ph sz="quarter" idx="1"/>
          </p:nvPr>
        </p:nvPicPr>
        <p:blipFill>
          <a:blip r:embed="rId2"/>
          <a:stretch>
            <a:fillRect/>
          </a:stretch>
        </p:blipFill>
        <p:spPr>
          <a:xfrm>
            <a:off x="4191000" y="1371600"/>
            <a:ext cx="3752080" cy="4114799"/>
          </a:xfrm>
        </p:spPr>
      </p:pic>
      <p:sp>
        <p:nvSpPr>
          <p:cNvPr id="5" name="TextBox 4"/>
          <p:cNvSpPr txBox="1"/>
          <p:nvPr/>
        </p:nvSpPr>
        <p:spPr>
          <a:xfrm>
            <a:off x="533400" y="5486400"/>
            <a:ext cx="8351966" cy="584775"/>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lang="en-IN" sz="3200" dirty="0" smtClean="0"/>
              <a:t>QUESTIONS FOR DISCUSSION WELCOME</a:t>
            </a:r>
            <a:endParaRPr lang="en-US" sz="32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17</a:t>
            </a:fld>
            <a:endParaRPr lang="en-US"/>
          </a:p>
        </p:txBody>
      </p:sp>
      <p:sp>
        <p:nvSpPr>
          <p:cNvPr id="7" name="Footer Placeholder 6"/>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143000"/>
          </a:xfrm>
        </p:spPr>
        <p:txBody>
          <a:bodyPr>
            <a:normAutofit/>
          </a:bodyPr>
          <a:lstStyle/>
          <a:p>
            <a:r>
              <a:rPr lang="en-IN" sz="2800" dirty="0" smtClean="0">
                <a:solidFill>
                  <a:srgbClr val="C00000"/>
                </a:solidFill>
              </a:rPr>
              <a:t>A PRESENTATION BY</a:t>
            </a:r>
            <a:br>
              <a:rPr lang="en-IN" sz="2800" dirty="0" smtClean="0">
                <a:solidFill>
                  <a:srgbClr val="C00000"/>
                </a:solidFill>
              </a:rPr>
            </a:br>
            <a:r>
              <a:rPr lang="en-IN" sz="2800" b="1" dirty="0" smtClean="0">
                <a:solidFill>
                  <a:srgbClr val="002060"/>
                </a:solidFill>
              </a:rPr>
              <a:t>PROF. D. ILANGOVAN, HD COMMERCE, AU</a:t>
            </a:r>
            <a:endParaRPr lang="en-US" sz="2800" b="1" dirty="0">
              <a:solidFill>
                <a:srgbClr val="002060"/>
              </a:solidFill>
            </a:endParaRPr>
          </a:p>
        </p:txBody>
      </p:sp>
      <p:sp>
        <p:nvSpPr>
          <p:cNvPr id="3" name="Content Placeholder 2"/>
          <p:cNvSpPr>
            <a:spLocks noGrp="1"/>
          </p:cNvSpPr>
          <p:nvPr>
            <p:ph sz="quarter" idx="1"/>
          </p:nvPr>
        </p:nvSpPr>
        <p:spPr>
          <a:xfrm>
            <a:off x="88232" y="1295400"/>
            <a:ext cx="9055768" cy="5105400"/>
          </a:xfrm>
          <a:ln>
            <a:solidFill>
              <a:srgbClr val="002060"/>
            </a:solidFill>
          </a:ln>
        </p:spPr>
        <p:style>
          <a:lnRef idx="1">
            <a:schemeClr val="accent6"/>
          </a:lnRef>
          <a:fillRef idx="2">
            <a:schemeClr val="accent6"/>
          </a:fillRef>
          <a:effectRef idx="1">
            <a:schemeClr val="accent6"/>
          </a:effectRef>
          <a:fontRef idx="minor">
            <a:schemeClr val="dk1"/>
          </a:fontRef>
        </p:style>
        <p:txBody>
          <a:bodyPr>
            <a:normAutofit fontScale="92500"/>
          </a:bodyPr>
          <a:lstStyle/>
          <a:p>
            <a:pPr algn="ctr">
              <a:spcBef>
                <a:spcPts val="0"/>
              </a:spcBef>
              <a:buNone/>
            </a:pPr>
            <a:r>
              <a:rPr lang="en-IN"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101600">
                    <a:schemeClr val="accent1">
                      <a:satMod val="175000"/>
                      <a:alpha val="40000"/>
                    </a:schemeClr>
                  </a:glow>
                  <a:innerShdw blurRad="69850" dist="43180" dir="5400000">
                    <a:srgbClr val="000000">
                      <a:alpha val="65000"/>
                    </a:srgbClr>
                  </a:innerShdw>
                </a:effectLst>
                <a:latin typeface="Elephant" pitchFamily="18" charset="0"/>
              </a:rPr>
              <a:t>EMERGING  TRENDS </a:t>
            </a:r>
          </a:p>
          <a:p>
            <a:pPr algn="ctr">
              <a:spcBef>
                <a:spcPts val="0"/>
              </a:spcBef>
              <a:buNone/>
            </a:pPr>
            <a:r>
              <a:rPr lang="en-IN"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101600">
                    <a:schemeClr val="accent1">
                      <a:satMod val="175000"/>
                      <a:alpha val="40000"/>
                    </a:schemeClr>
                  </a:glow>
                  <a:innerShdw blurRad="69850" dist="43180" dir="5400000">
                    <a:srgbClr val="000000">
                      <a:alpha val="65000"/>
                    </a:srgbClr>
                  </a:innerShdw>
                </a:effectLst>
                <a:latin typeface="Elephant" pitchFamily="18" charset="0"/>
              </a:rPr>
              <a:t>IN SELECTED</a:t>
            </a:r>
            <a:r>
              <a:rPr lang="en-IN" sz="7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101600">
                    <a:schemeClr val="accent1">
                      <a:satMod val="175000"/>
                      <a:alpha val="40000"/>
                    </a:schemeClr>
                  </a:glow>
                  <a:innerShdw blurRad="69850" dist="43180" dir="5400000">
                    <a:srgbClr val="000000">
                      <a:alpha val="65000"/>
                    </a:srgbClr>
                  </a:innerShdw>
                </a:effectLst>
                <a:latin typeface="Elephant" pitchFamily="18" charset="0"/>
              </a:rPr>
              <a:t> </a:t>
            </a:r>
          </a:p>
          <a:p>
            <a:pPr algn="ctr">
              <a:spcBef>
                <a:spcPts val="0"/>
              </a:spcBef>
              <a:buNone/>
            </a:pPr>
            <a:r>
              <a:rPr lang="en-IN" sz="7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101600">
                    <a:schemeClr val="accent1">
                      <a:satMod val="175000"/>
                      <a:alpha val="40000"/>
                    </a:schemeClr>
                  </a:glow>
                  <a:innerShdw blurRad="69850" dist="43180" dir="5400000">
                    <a:srgbClr val="000000">
                      <a:alpha val="65000"/>
                    </a:srgbClr>
                  </a:innerShdw>
                </a:effectLst>
                <a:latin typeface="Elephant" pitchFamily="18" charset="0"/>
              </a:rPr>
              <a:t>INDIAN BUSINESS SECTORS TODAY</a:t>
            </a:r>
            <a:endParaRPr lang="en-US" sz="6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101600">
                  <a:schemeClr val="accent1">
                    <a:satMod val="175000"/>
                    <a:alpha val="40000"/>
                  </a:schemeClr>
                </a:glow>
                <a:innerShdw blurRad="69850" dist="43180" dir="5400000">
                  <a:srgbClr val="000000">
                    <a:alpha val="65000"/>
                  </a:srgbClr>
                </a:innerShdw>
              </a:effectLst>
              <a:latin typeface="Elephant"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1524000"/>
          </a:xfrm>
        </p:spPr>
        <p:txBody>
          <a:bodyPr>
            <a:normAutofit fontScale="90000"/>
          </a:bodyPr>
          <a:lstStyle/>
          <a:p>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INDIAN ECONOMIC GROWTH-A PROJECTION</a:t>
            </a:r>
            <a:br>
              <a:rPr lang="en-US" dirty="0" smtClean="0">
                <a:solidFill>
                  <a:srgbClr val="FF0000"/>
                </a:solidFill>
              </a:rPr>
            </a:br>
            <a:endParaRPr lang="en-US" dirty="0">
              <a:solidFill>
                <a:srgbClr val="FF0000"/>
              </a:solidFill>
            </a:endParaRPr>
          </a:p>
        </p:txBody>
      </p:sp>
      <p:graphicFrame>
        <p:nvGraphicFramePr>
          <p:cNvPr id="4" name="Content Placeholder 3"/>
          <p:cNvGraphicFramePr>
            <a:graphicFrameLocks noGrp="1"/>
          </p:cNvGraphicFramePr>
          <p:nvPr>
            <p:ph sz="quarter" idx="1"/>
          </p:nvPr>
        </p:nvGraphicFramePr>
        <p:xfrm>
          <a:off x="152400" y="1527175"/>
          <a:ext cx="8839201" cy="5160264"/>
        </p:xfrm>
        <a:graphic>
          <a:graphicData uri="http://schemas.openxmlformats.org/drawingml/2006/table">
            <a:tbl>
              <a:tblPr firstRow="1" bandRow="1">
                <a:tableStyleId>{5C22544A-7EE6-4342-B048-85BDC9FD1C3A}</a:tableStyleId>
              </a:tblPr>
              <a:tblGrid>
                <a:gridCol w="1262743"/>
                <a:gridCol w="1262743"/>
                <a:gridCol w="1262743"/>
                <a:gridCol w="1262743"/>
                <a:gridCol w="1262743"/>
                <a:gridCol w="1262743"/>
                <a:gridCol w="1262743"/>
              </a:tblGrid>
              <a:tr h="370840">
                <a:tc rowSpan="2">
                  <a:txBody>
                    <a:bodyPr/>
                    <a:lstStyle/>
                    <a:p>
                      <a:pPr algn="ctr">
                        <a:lnSpc>
                          <a:spcPct val="115000"/>
                        </a:lnSpc>
                        <a:spcAft>
                          <a:spcPts val="0"/>
                        </a:spcAft>
                      </a:pPr>
                      <a:r>
                        <a:rPr lang="en-US" sz="2000" b="1" dirty="0">
                          <a:latin typeface="inherit"/>
                          <a:ea typeface="Times New Roman"/>
                          <a:cs typeface="Times New Roman"/>
                        </a:rPr>
                        <a:t>Country</a:t>
                      </a:r>
                      <a:endParaRPr lang="en-US" sz="1800" dirty="0">
                        <a:latin typeface="Calibri"/>
                        <a:ea typeface="Times New Roman"/>
                        <a:cs typeface="Times New Roman"/>
                      </a:endParaRPr>
                    </a:p>
                  </a:txBody>
                  <a:tcPr marL="102870" marR="102870" marT="102870" marB="102870" anchor="b"/>
                </a:tc>
                <a:tc gridSpan="6">
                  <a:txBody>
                    <a:bodyPr/>
                    <a:lstStyle/>
                    <a:p>
                      <a:pPr algn="ctr">
                        <a:lnSpc>
                          <a:spcPct val="115000"/>
                        </a:lnSpc>
                        <a:spcAft>
                          <a:spcPts val="0"/>
                        </a:spcAft>
                      </a:pPr>
                      <a:r>
                        <a:rPr lang="en-US" sz="2800" b="1" dirty="0">
                          <a:latin typeface="inherit"/>
                          <a:ea typeface="Times New Roman"/>
                          <a:cs typeface="Times New Roman"/>
                        </a:rPr>
                        <a:t>Expected GDP </a:t>
                      </a:r>
                      <a:r>
                        <a:rPr lang="en-US" sz="2800" b="1" dirty="0" smtClean="0">
                          <a:latin typeface="inherit"/>
                          <a:ea typeface="Times New Roman"/>
                          <a:cs typeface="Times New Roman"/>
                        </a:rPr>
                        <a:t>Growth (</a:t>
                      </a:r>
                      <a:r>
                        <a:rPr lang="en-US" sz="1800" b="1" dirty="0" smtClean="0">
                          <a:latin typeface="inherit"/>
                          <a:ea typeface="Times New Roman"/>
                          <a:cs typeface="Times New Roman"/>
                        </a:rPr>
                        <a:t>IN PERCENTAGE</a:t>
                      </a:r>
                      <a:r>
                        <a:rPr lang="en-US" sz="2800" b="1" dirty="0" smtClean="0">
                          <a:latin typeface="inherit"/>
                          <a:ea typeface="Times New Roman"/>
                          <a:cs typeface="Times New Roman"/>
                        </a:rPr>
                        <a:t>)</a:t>
                      </a:r>
                      <a:endParaRPr lang="en-US" sz="2400" dirty="0">
                        <a:latin typeface="Calibri"/>
                        <a:ea typeface="Times New Roman"/>
                        <a:cs typeface="Times New Roman"/>
                      </a:endParaRPr>
                    </a:p>
                  </a:txBody>
                  <a:tcPr marL="102870" marR="102870" marT="102870" marB="10287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vMerge="1">
                  <a:txBody>
                    <a:bodyPr/>
                    <a:lstStyle/>
                    <a:p>
                      <a:endParaRPr lang="en-US"/>
                    </a:p>
                  </a:txBody>
                  <a:tcPr/>
                </a:tc>
                <a:tc>
                  <a:txBody>
                    <a:bodyPr/>
                    <a:lstStyle/>
                    <a:p>
                      <a:pPr algn="ctr">
                        <a:lnSpc>
                          <a:spcPct val="115000"/>
                        </a:lnSpc>
                        <a:spcAft>
                          <a:spcPts val="0"/>
                        </a:spcAft>
                      </a:pPr>
                      <a:r>
                        <a:rPr lang="en-US" sz="2800" dirty="0">
                          <a:latin typeface="inherit"/>
                          <a:ea typeface="Times New Roman"/>
                          <a:cs typeface="Times New Roman"/>
                        </a:rPr>
                        <a:t>2018</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2019</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2020</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2021</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2022</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2023</a:t>
                      </a:r>
                      <a:endParaRPr lang="en-US" sz="2400" dirty="0">
                        <a:latin typeface="Calibri"/>
                        <a:ea typeface="Times New Roman"/>
                        <a:cs typeface="Times New Roman"/>
                      </a:endParaRPr>
                    </a:p>
                  </a:txBody>
                  <a:tcPr marL="102870" marR="102870" marT="102870" marB="102870" anchor="b"/>
                </a:tc>
              </a:tr>
              <a:tr h="370840">
                <a:tc>
                  <a:txBody>
                    <a:bodyPr/>
                    <a:lstStyle/>
                    <a:p>
                      <a:pPr>
                        <a:lnSpc>
                          <a:spcPct val="115000"/>
                        </a:lnSpc>
                        <a:spcAft>
                          <a:spcPts val="0"/>
                        </a:spcAft>
                      </a:pPr>
                      <a:r>
                        <a:rPr lang="en-US" sz="2800" b="1">
                          <a:latin typeface="inherit"/>
                          <a:ea typeface="Times New Roman"/>
                          <a:cs typeface="Times New Roman"/>
                        </a:rPr>
                        <a:t>India</a:t>
                      </a:r>
                      <a:endParaRPr lang="en-US" sz="240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7.3</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7.4</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7.7</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7.7</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7.7</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a:latin typeface="inherit"/>
                          <a:ea typeface="Times New Roman"/>
                          <a:cs typeface="Times New Roman"/>
                        </a:rPr>
                        <a:t>7.8</a:t>
                      </a:r>
                      <a:endParaRPr lang="en-US" sz="2400">
                        <a:latin typeface="Calibri"/>
                        <a:ea typeface="Times New Roman"/>
                        <a:cs typeface="Times New Roman"/>
                      </a:endParaRPr>
                    </a:p>
                  </a:txBody>
                  <a:tcPr marL="102870" marR="102870" marT="102870" marB="102870" anchor="b"/>
                </a:tc>
              </a:tr>
              <a:tr h="370840">
                <a:tc>
                  <a:txBody>
                    <a:bodyPr/>
                    <a:lstStyle/>
                    <a:p>
                      <a:pPr>
                        <a:lnSpc>
                          <a:spcPct val="115000"/>
                        </a:lnSpc>
                        <a:spcAft>
                          <a:spcPts val="0"/>
                        </a:spcAft>
                      </a:pPr>
                      <a:r>
                        <a:rPr lang="en-US" sz="2800" b="1">
                          <a:latin typeface="inherit"/>
                          <a:ea typeface="Times New Roman"/>
                          <a:cs typeface="Times New Roman"/>
                        </a:rPr>
                        <a:t>China</a:t>
                      </a:r>
                      <a:endParaRPr lang="en-US" sz="240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a:latin typeface="inherit"/>
                          <a:ea typeface="Times New Roman"/>
                          <a:cs typeface="Times New Roman"/>
                        </a:rPr>
                        <a:t>6.6</a:t>
                      </a:r>
                      <a:endParaRPr lang="en-US" sz="240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6.2</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6.2</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smtClean="0">
                          <a:latin typeface="inherit"/>
                          <a:ea typeface="Times New Roman"/>
                          <a:cs typeface="Times New Roman"/>
                        </a:rPr>
                        <a:t>6.0</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5.8</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a:latin typeface="inherit"/>
                          <a:ea typeface="Times New Roman"/>
                          <a:cs typeface="Times New Roman"/>
                        </a:rPr>
                        <a:t>5.6</a:t>
                      </a:r>
                      <a:endParaRPr lang="en-US" sz="2400">
                        <a:latin typeface="Calibri"/>
                        <a:ea typeface="Times New Roman"/>
                        <a:cs typeface="Times New Roman"/>
                      </a:endParaRPr>
                    </a:p>
                  </a:txBody>
                  <a:tcPr marL="102870" marR="102870" marT="102870" marB="102870" anchor="b"/>
                </a:tc>
              </a:tr>
              <a:tr h="370840">
                <a:tc>
                  <a:txBody>
                    <a:bodyPr/>
                    <a:lstStyle/>
                    <a:p>
                      <a:pPr>
                        <a:lnSpc>
                          <a:spcPct val="115000"/>
                        </a:lnSpc>
                        <a:spcAft>
                          <a:spcPts val="0"/>
                        </a:spcAft>
                      </a:pPr>
                      <a:r>
                        <a:rPr lang="en-US" sz="2800" b="1" dirty="0" smtClean="0">
                          <a:latin typeface="inherit"/>
                          <a:ea typeface="Times New Roman"/>
                          <a:cs typeface="Times New Roman"/>
                        </a:rPr>
                        <a:t>USA</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a:latin typeface="inherit"/>
                          <a:ea typeface="Times New Roman"/>
                          <a:cs typeface="Times New Roman"/>
                        </a:rPr>
                        <a:t>2.9</a:t>
                      </a:r>
                      <a:endParaRPr lang="en-US" sz="240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a:latin typeface="inherit"/>
                          <a:ea typeface="Times New Roman"/>
                          <a:cs typeface="Times New Roman"/>
                        </a:rPr>
                        <a:t>2.5</a:t>
                      </a:r>
                      <a:endParaRPr lang="en-US" sz="240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a:latin typeface="inherit"/>
                          <a:ea typeface="Times New Roman"/>
                          <a:cs typeface="Times New Roman"/>
                        </a:rPr>
                        <a:t>1.8</a:t>
                      </a:r>
                      <a:endParaRPr lang="en-US" sz="240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1.7</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1.5</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1.4</a:t>
                      </a:r>
                      <a:endParaRPr lang="en-US" sz="2400" dirty="0">
                        <a:latin typeface="Calibri"/>
                        <a:ea typeface="Times New Roman"/>
                        <a:cs typeface="Times New Roman"/>
                      </a:endParaRPr>
                    </a:p>
                  </a:txBody>
                  <a:tcPr marL="102870" marR="102870" marT="102870" marB="102870" anchor="b"/>
                </a:tc>
              </a:tr>
              <a:tr h="370840">
                <a:tc>
                  <a:txBody>
                    <a:bodyPr/>
                    <a:lstStyle/>
                    <a:p>
                      <a:pPr>
                        <a:lnSpc>
                          <a:spcPct val="115000"/>
                        </a:lnSpc>
                        <a:spcAft>
                          <a:spcPts val="0"/>
                        </a:spcAft>
                      </a:pPr>
                      <a:r>
                        <a:rPr lang="en-US" sz="2800" b="1" dirty="0" err="1" smtClean="0">
                          <a:latin typeface="inherit"/>
                          <a:ea typeface="Times New Roman"/>
                          <a:cs typeface="Times New Roman"/>
                        </a:rPr>
                        <a:t>Europ-ean</a:t>
                      </a:r>
                      <a:r>
                        <a:rPr lang="en-US" sz="2800" b="1" dirty="0" smtClean="0">
                          <a:latin typeface="inherit"/>
                          <a:ea typeface="Times New Roman"/>
                          <a:cs typeface="Times New Roman"/>
                        </a:rPr>
                        <a:t> </a:t>
                      </a:r>
                      <a:r>
                        <a:rPr lang="en-US" sz="2800" b="1" dirty="0">
                          <a:latin typeface="inherit"/>
                          <a:ea typeface="Times New Roman"/>
                          <a:cs typeface="Times New Roman"/>
                        </a:rPr>
                        <a:t>Union</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a:latin typeface="inherit"/>
                          <a:ea typeface="Times New Roman"/>
                          <a:cs typeface="Times New Roman"/>
                        </a:rPr>
                        <a:t>2.2</a:t>
                      </a:r>
                      <a:endParaRPr lang="en-US" sz="240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smtClean="0">
                          <a:latin typeface="inherit"/>
                          <a:ea typeface="Times New Roman"/>
                          <a:cs typeface="Times New Roman"/>
                        </a:rPr>
                        <a:t>2.0</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a:latin typeface="inherit"/>
                          <a:ea typeface="Times New Roman"/>
                          <a:cs typeface="Times New Roman"/>
                        </a:rPr>
                        <a:t>1.8</a:t>
                      </a:r>
                      <a:endParaRPr lang="en-US" sz="240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1.7</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1.7</a:t>
                      </a:r>
                      <a:endParaRPr lang="en-US" sz="2400" dirty="0">
                        <a:latin typeface="Calibri"/>
                        <a:ea typeface="Times New Roman"/>
                        <a:cs typeface="Times New Roman"/>
                      </a:endParaRPr>
                    </a:p>
                  </a:txBody>
                  <a:tcPr marL="102870" marR="102870" marT="102870" marB="102870" anchor="b"/>
                </a:tc>
                <a:tc>
                  <a:txBody>
                    <a:bodyPr/>
                    <a:lstStyle/>
                    <a:p>
                      <a:pPr algn="ctr">
                        <a:lnSpc>
                          <a:spcPct val="115000"/>
                        </a:lnSpc>
                        <a:spcAft>
                          <a:spcPts val="0"/>
                        </a:spcAft>
                      </a:pPr>
                      <a:r>
                        <a:rPr lang="en-US" sz="2800" dirty="0">
                          <a:latin typeface="inherit"/>
                          <a:ea typeface="Times New Roman"/>
                          <a:cs typeface="Times New Roman"/>
                        </a:rPr>
                        <a:t>1.6</a:t>
                      </a:r>
                      <a:endParaRPr lang="en-US" sz="2400" dirty="0">
                        <a:latin typeface="Calibri"/>
                        <a:ea typeface="Times New Roman"/>
                        <a:cs typeface="Times New Roman"/>
                      </a:endParaRPr>
                    </a:p>
                  </a:txBody>
                  <a:tcPr marL="102870" marR="102870" marT="102870" marB="102870" anchor="b"/>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rgbClr val="FF0000"/>
                </a:solidFill>
              </a:rPr>
              <a:t>GLOBAL GROWTH FORECAST FOR 2018,2019</a:t>
            </a:r>
            <a:endParaRPr lang="en-US" dirty="0">
              <a:solidFill>
                <a:srgbClr val="FF0000"/>
              </a:solidFill>
            </a:endParaRPr>
          </a:p>
        </p:txBody>
      </p:sp>
      <p:pic>
        <p:nvPicPr>
          <p:cNvPr id="4" name="Content Placeholder 3" descr="Chart"/>
          <p:cNvPicPr>
            <a:picLocks noGrp="1"/>
          </p:cNvPicPr>
          <p:nvPr>
            <p:ph sz="quarter" idx="1"/>
          </p:nvPr>
        </p:nvPicPr>
        <p:blipFill>
          <a:blip r:embed="rId2"/>
          <a:srcRect/>
          <a:stretch>
            <a:fillRect/>
          </a:stretch>
        </p:blipFill>
        <p:spPr bwMode="auto">
          <a:xfrm>
            <a:off x="228600" y="1447800"/>
            <a:ext cx="8686800" cy="48768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Economic Trends in General</a:t>
            </a:r>
            <a:endParaRPr lang="en-US"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pPr marL="571500" indent="-571500">
              <a:buFont typeface="+mj-lt"/>
              <a:buAutoNum type="romanLcPeriod"/>
            </a:pPr>
            <a:r>
              <a:rPr lang="en-US" dirty="0" smtClean="0">
                <a:solidFill>
                  <a:srgbClr val="C00000"/>
                </a:solidFill>
              </a:rPr>
              <a:t>While extreme </a:t>
            </a:r>
            <a:r>
              <a:rPr lang="en-US" dirty="0" smtClean="0">
                <a:solidFill>
                  <a:srgbClr val="C00000"/>
                </a:solidFill>
                <a:hlinkClick r:id="rId2"/>
              </a:rPr>
              <a:t>poverty </a:t>
            </a:r>
            <a:r>
              <a:rPr lang="en-US" dirty="0" smtClean="0">
                <a:solidFill>
                  <a:srgbClr val="C00000"/>
                </a:solidFill>
              </a:rPr>
              <a:t>has declined notably, progress in alleviating </a:t>
            </a:r>
            <a:r>
              <a:rPr lang="en-US" dirty="0" smtClean="0">
                <a:solidFill>
                  <a:srgbClr val="C00000"/>
                </a:solidFill>
                <a:hlinkClick r:id="rId2"/>
              </a:rPr>
              <a:t>poverty </a:t>
            </a:r>
            <a:r>
              <a:rPr lang="en-US" dirty="0" smtClean="0">
                <a:solidFill>
                  <a:srgbClr val="C00000"/>
                </a:solidFill>
              </a:rPr>
              <a:t>at higher income levels has been slower, with nearly a quarter of the world’s population still living with less than $3.20 per day, the World bank said</a:t>
            </a:r>
          </a:p>
          <a:p>
            <a:pPr marL="571500" indent="-571500">
              <a:buFont typeface="+mj-lt"/>
              <a:buAutoNum type="romanLcPeriod"/>
            </a:pPr>
            <a:r>
              <a:rPr lang="en-US" dirty="0" smtClean="0">
                <a:solidFill>
                  <a:srgbClr val="C00000"/>
                </a:solidFill>
              </a:rPr>
              <a:t>It also said </a:t>
            </a:r>
            <a:r>
              <a:rPr lang="en-US" dirty="0" smtClean="0">
                <a:solidFill>
                  <a:srgbClr val="C00000"/>
                </a:solidFill>
                <a:hlinkClick r:id="rId2"/>
              </a:rPr>
              <a:t>poverty </a:t>
            </a:r>
            <a:r>
              <a:rPr lang="en-US" dirty="0" smtClean="0">
                <a:solidFill>
                  <a:srgbClr val="C00000"/>
                </a:solidFill>
              </a:rPr>
              <a:t>rates remained the highest among low-income countries, but the majority of extreme poor currently reside in large lower-middle-income countries, including India</a:t>
            </a:r>
          </a:p>
          <a:p>
            <a:pPr marL="571500" indent="-571500">
              <a:buFont typeface="+mj-lt"/>
              <a:buAutoNum type="romanLcPeriod"/>
            </a:pPr>
            <a:r>
              <a:rPr lang="en-US" dirty="0" smtClean="0">
                <a:solidFill>
                  <a:srgbClr val="C00000"/>
                </a:solidFill>
              </a:rPr>
              <a:t>India would continue to remain the fastest-growing large economy in the world as the immediate competitor i.e.,   China was projected to grow 6.5 per cent in 2018 and 6.2 per cent in 2019.</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INDIAN MANUFACTURING SECTOR,2019</a:t>
            </a:r>
            <a:endParaRPr lang="en-US" dirty="0">
              <a:solidFill>
                <a:srgbClr val="FF0000"/>
              </a:solidFill>
            </a:endParaRPr>
          </a:p>
        </p:txBody>
      </p:sp>
      <p:sp>
        <p:nvSpPr>
          <p:cNvPr id="3" name="Content Placeholder 2"/>
          <p:cNvSpPr>
            <a:spLocks noGrp="1"/>
          </p:cNvSpPr>
          <p:nvPr>
            <p:ph sz="quarter" idx="1"/>
          </p:nvPr>
        </p:nvSpPr>
        <p:spPr/>
        <p:txBody>
          <a:bodyPr>
            <a:normAutofit fontScale="77500" lnSpcReduction="20000"/>
          </a:bodyPr>
          <a:lstStyle/>
          <a:p>
            <a:pPr marL="571500" indent="-571500">
              <a:buFont typeface="+mj-lt"/>
              <a:buAutoNum type="romanLcPeriod"/>
            </a:pPr>
            <a:r>
              <a:rPr lang="en-US" dirty="0" smtClean="0">
                <a:solidFill>
                  <a:srgbClr val="7030A0"/>
                </a:solidFill>
              </a:rPr>
              <a:t>The Indian manufacturing sector has evolved drastically in the past few years and has become one of the high growth sectors of India. Initiatives such as Make in India and implementation of good and service tax (GST) have been the boosters in the growth of this industry. </a:t>
            </a:r>
          </a:p>
          <a:p>
            <a:pPr marL="571500" indent="-571500">
              <a:buFont typeface="+mj-lt"/>
              <a:buAutoNum type="romanLcPeriod"/>
            </a:pPr>
            <a:r>
              <a:rPr lang="en-US" dirty="0" smtClean="0">
                <a:solidFill>
                  <a:srgbClr val="7030A0"/>
                </a:solidFill>
              </a:rPr>
              <a:t>By 2020, India is expected to become the 5</a:t>
            </a:r>
            <a:r>
              <a:rPr lang="en-US" baseline="30000" dirty="0" smtClean="0">
                <a:solidFill>
                  <a:srgbClr val="7030A0"/>
                </a:solidFill>
              </a:rPr>
              <a:t>th</a:t>
            </a:r>
            <a:r>
              <a:rPr lang="en-US" dirty="0" smtClean="0">
                <a:solidFill>
                  <a:srgbClr val="7030A0"/>
                </a:solidFill>
              </a:rPr>
              <a:t> largest manufactory country. Such a tremendous growth has made a majority of foreign nations positive and confident of Indian manufacturing industry, by the International Monetary Fund (IMF) and World Bank Group. </a:t>
            </a:r>
          </a:p>
          <a:p>
            <a:pPr marL="571500" indent="-571500">
              <a:buFont typeface="+mj-lt"/>
              <a:buAutoNum type="romanLcPeriod"/>
            </a:pPr>
            <a:r>
              <a:rPr lang="en-US" dirty="0" smtClean="0">
                <a:solidFill>
                  <a:srgbClr val="7030A0"/>
                </a:solidFill>
              </a:rPr>
              <a:t>Under the Make in </a:t>
            </a:r>
            <a:r>
              <a:rPr lang="en-US" b="1" dirty="0" smtClean="0">
                <a:solidFill>
                  <a:srgbClr val="7030A0"/>
                </a:solidFill>
              </a:rPr>
              <a:t>India</a:t>
            </a:r>
            <a:r>
              <a:rPr lang="en-US" dirty="0" smtClean="0">
                <a:solidFill>
                  <a:srgbClr val="7030A0"/>
                </a:solidFill>
              </a:rPr>
              <a:t> initiative, the Government of </a:t>
            </a:r>
            <a:r>
              <a:rPr lang="en-US" b="1" dirty="0" smtClean="0">
                <a:solidFill>
                  <a:srgbClr val="7030A0"/>
                </a:solidFill>
              </a:rPr>
              <a:t>India</a:t>
            </a:r>
            <a:r>
              <a:rPr lang="en-US" dirty="0" smtClean="0">
                <a:solidFill>
                  <a:srgbClr val="7030A0"/>
                </a:solidFill>
              </a:rPr>
              <a:t> aims to increase the share of the </a:t>
            </a:r>
            <a:r>
              <a:rPr lang="en-US" b="1" dirty="0" smtClean="0">
                <a:solidFill>
                  <a:srgbClr val="7030A0"/>
                </a:solidFill>
              </a:rPr>
              <a:t>manufacturing sector</a:t>
            </a:r>
            <a:r>
              <a:rPr lang="en-US" dirty="0" smtClean="0">
                <a:solidFill>
                  <a:srgbClr val="7030A0"/>
                </a:solidFill>
              </a:rPr>
              <a:t> to the gross domestic product (GDP) to 25 per cent by 2022, from 16 per cent, and to create 100 million new jobs by 2022. </a:t>
            </a:r>
          </a:p>
          <a:p>
            <a:pPr marL="571500" indent="-571500">
              <a:buFont typeface="+mj-lt"/>
              <a:buAutoNum type="romanLcPeriod"/>
            </a:pPr>
            <a:r>
              <a:rPr lang="en-US" b="1" dirty="0" smtClean="0">
                <a:solidFill>
                  <a:srgbClr val="7030A0"/>
                </a:solidFill>
              </a:rPr>
              <a:t>Business</a:t>
            </a:r>
            <a:r>
              <a:rPr lang="en-US" dirty="0" smtClean="0">
                <a:solidFill>
                  <a:srgbClr val="7030A0"/>
                </a:solidFill>
              </a:rPr>
              <a:t> conditions in the </a:t>
            </a:r>
            <a:r>
              <a:rPr lang="en-US" b="1" dirty="0" smtClean="0">
                <a:solidFill>
                  <a:srgbClr val="7030A0"/>
                </a:solidFill>
              </a:rPr>
              <a:t>Indian manufacturing sector</a:t>
            </a:r>
            <a:r>
              <a:rPr lang="en-US" dirty="0" smtClean="0">
                <a:solidFill>
                  <a:srgbClr val="7030A0"/>
                </a:solidFill>
              </a:rPr>
              <a:t> continue to remain positive</a:t>
            </a:r>
            <a:r>
              <a:rPr lang="en-US" dirty="0" smtClean="0"/>
              <a: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KEY INDICATORS FOR 2019</a:t>
            </a:r>
            <a:endParaRPr lang="en-US" dirty="0">
              <a:solidFill>
                <a:srgbClr val="FF0000"/>
              </a:solidFill>
            </a:endParaRPr>
          </a:p>
        </p:txBody>
      </p:sp>
      <p:sp>
        <p:nvSpPr>
          <p:cNvPr id="3" name="Content Placeholder 2"/>
          <p:cNvSpPr>
            <a:spLocks noGrp="1"/>
          </p:cNvSpPr>
          <p:nvPr>
            <p:ph sz="quarter" idx="1"/>
          </p:nvPr>
        </p:nvSpPr>
        <p:spPr>
          <a:xfrm>
            <a:off x="301752" y="1527048"/>
            <a:ext cx="8503920" cy="4949952"/>
          </a:xfrm>
        </p:spPr>
        <p:txBody>
          <a:bodyPr>
            <a:normAutofit fontScale="70000" lnSpcReduction="20000"/>
          </a:bodyPr>
          <a:lstStyle/>
          <a:p>
            <a:pPr marL="571500" lvl="0" indent="-571500" fontAlgn="base">
              <a:buFont typeface="+mj-lt"/>
              <a:buAutoNum type="romanLcPeriod"/>
            </a:pPr>
            <a:r>
              <a:rPr lang="en-US" b="1" smtClean="0">
                <a:solidFill>
                  <a:srgbClr val="7030A0"/>
                </a:solidFill>
              </a:rPr>
              <a:t>Indian </a:t>
            </a:r>
            <a:r>
              <a:rPr lang="en-US" b="1" dirty="0" smtClean="0">
                <a:solidFill>
                  <a:srgbClr val="7030A0"/>
                </a:solidFill>
              </a:rPr>
              <a:t>manufacturing sector is expected to reach US$ 1 trillion by 2025 as numerous foreign investors can see huge growth potential in this nation.</a:t>
            </a:r>
          </a:p>
          <a:p>
            <a:pPr marL="571500" lvl="0" indent="-571500" fontAlgn="base">
              <a:buFont typeface="+mj-lt"/>
              <a:buAutoNum type="romanLcPeriod"/>
            </a:pPr>
            <a:r>
              <a:rPr lang="en-US" dirty="0" smtClean="0">
                <a:solidFill>
                  <a:srgbClr val="002060"/>
                </a:solidFill>
              </a:rPr>
              <a:t>Major focus will be on enlarging export market and strengthening domestic demand.</a:t>
            </a:r>
          </a:p>
          <a:p>
            <a:pPr marL="571500" lvl="0" indent="-571500" fontAlgn="base">
              <a:buFont typeface="+mj-lt"/>
              <a:buAutoNum type="romanLcPeriod"/>
            </a:pPr>
            <a:r>
              <a:rPr lang="en-US" dirty="0" smtClean="0">
                <a:solidFill>
                  <a:srgbClr val="FF0000"/>
                </a:solidFill>
              </a:rPr>
              <a:t>Achieve more than 7% growth in GDP</a:t>
            </a:r>
            <a:r>
              <a:rPr lang="en-US" dirty="0" smtClean="0">
                <a:solidFill>
                  <a:srgbClr val="002060"/>
                </a:solidFill>
              </a:rPr>
              <a:t>.</a:t>
            </a:r>
          </a:p>
          <a:p>
            <a:pPr marL="571500" lvl="0" indent="-571500" fontAlgn="base">
              <a:buFont typeface="+mj-lt"/>
              <a:buAutoNum type="romanLcPeriod"/>
            </a:pPr>
            <a:r>
              <a:rPr lang="en-US" b="1" dirty="0" smtClean="0">
                <a:solidFill>
                  <a:srgbClr val="002060"/>
                </a:solidFill>
              </a:rPr>
              <a:t>Easier regulatory process with an opening of more foreign direct investment (FDI) to 51% from the current 49% for large investment and better employment.</a:t>
            </a:r>
          </a:p>
          <a:p>
            <a:pPr marL="571500" lvl="0" indent="-571500" fontAlgn="base">
              <a:buFont typeface="+mj-lt"/>
              <a:buAutoNum type="romanLcPeriod"/>
            </a:pPr>
            <a:r>
              <a:rPr lang="en-US" dirty="0" smtClean="0">
                <a:solidFill>
                  <a:srgbClr val="002060"/>
                </a:solidFill>
              </a:rPr>
              <a:t>Reduced waiting period at export gateways for capacity augmentation</a:t>
            </a:r>
          </a:p>
          <a:p>
            <a:pPr marL="571500" lvl="0" indent="-571500" fontAlgn="base">
              <a:buFont typeface="+mj-lt"/>
              <a:buAutoNum type="romanLcPeriod"/>
            </a:pPr>
            <a:r>
              <a:rPr lang="en-US" dirty="0" smtClean="0">
                <a:solidFill>
                  <a:srgbClr val="C00000"/>
                </a:solidFill>
              </a:rPr>
              <a:t>Reduced procedural delays at with digital platforms and simplified processes</a:t>
            </a:r>
          </a:p>
          <a:p>
            <a:pPr marL="571500" lvl="0" indent="-571500" fontAlgn="base">
              <a:buFont typeface="+mj-lt"/>
              <a:buAutoNum type="romanLcPeriod"/>
            </a:pPr>
            <a:r>
              <a:rPr lang="en-US" dirty="0" smtClean="0">
                <a:solidFill>
                  <a:srgbClr val="002060"/>
                </a:solidFill>
              </a:rPr>
              <a:t>Improved safety procedures and manufacturing standards harmonization to ensure compliance with global standards</a:t>
            </a:r>
          </a:p>
          <a:p>
            <a:pPr marL="571500" lvl="0" indent="-571500" fontAlgn="base">
              <a:buFont typeface="+mj-lt"/>
              <a:buAutoNum type="romanLcPeriod"/>
            </a:pPr>
            <a:r>
              <a:rPr lang="en-US" dirty="0" smtClean="0">
                <a:solidFill>
                  <a:srgbClr val="FF0000"/>
                </a:solidFill>
              </a:rPr>
              <a:t>Policy creations that focus on quality and cost to make India excel over other nations</a:t>
            </a:r>
          </a:p>
          <a:p>
            <a:pPr marL="571500" lvl="0" indent="-571500" fontAlgn="base">
              <a:buFont typeface="+mj-lt"/>
              <a:buAutoNum type="romanLcPeriod"/>
            </a:pPr>
            <a:r>
              <a:rPr lang="en-US" dirty="0" smtClean="0">
                <a:solidFill>
                  <a:srgbClr val="002060"/>
                </a:solidFill>
              </a:rPr>
              <a:t>Evaluation of existing schemes to remove export and manufacturing constraints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IN" dirty="0" smtClean="0">
                <a:solidFill>
                  <a:srgbClr val="FF0000"/>
                </a:solidFill>
              </a:rPr>
              <a:t>MAJOR INITIATIVES FOR INDIAN MANUFACTURING SECTOR </a:t>
            </a:r>
            <a:endParaRPr lang="en-US" dirty="0">
              <a:solidFill>
                <a:srgbClr val="FF0000"/>
              </a:solidFill>
            </a:endParaRPr>
          </a:p>
        </p:txBody>
      </p:sp>
      <p:sp>
        <p:nvSpPr>
          <p:cNvPr id="3" name="Content Placeholder 2"/>
          <p:cNvSpPr>
            <a:spLocks noGrp="1"/>
          </p:cNvSpPr>
          <p:nvPr>
            <p:ph sz="quarter" idx="1"/>
          </p:nvPr>
        </p:nvSpPr>
        <p:spPr/>
        <p:txBody>
          <a:bodyPr>
            <a:normAutofit fontScale="62500" lnSpcReduction="20000"/>
          </a:bodyPr>
          <a:lstStyle/>
          <a:p>
            <a:pPr marL="571500" lvl="0" indent="-571500" fontAlgn="base">
              <a:buFont typeface="+mj-lt"/>
              <a:buAutoNum type="romanLcPeriod"/>
            </a:pPr>
            <a:r>
              <a:rPr lang="en-US" dirty="0" smtClean="0">
                <a:solidFill>
                  <a:srgbClr val="C00000"/>
                </a:solidFill>
              </a:rPr>
              <a:t>National Policy on Electronics (NPE): To create an electronic manufacturing industry of US$ 400 billion by 2025.</a:t>
            </a:r>
          </a:p>
          <a:p>
            <a:pPr marL="571500" lvl="0" indent="-571500" fontAlgn="base">
              <a:buFont typeface="+mj-lt"/>
              <a:buAutoNum type="romanLcPeriod"/>
            </a:pPr>
            <a:r>
              <a:rPr lang="en-US" dirty="0" smtClean="0">
                <a:solidFill>
                  <a:srgbClr val="C00000"/>
                </a:solidFill>
              </a:rPr>
              <a:t>Exemption of custom duty on 35 machine parts to increase mobile handset production</a:t>
            </a:r>
          </a:p>
          <a:p>
            <a:pPr marL="571500" lvl="0" indent="-571500" fontAlgn="base">
              <a:buFont typeface="+mj-lt"/>
              <a:buAutoNum type="romanLcPeriod"/>
            </a:pPr>
            <a:r>
              <a:rPr lang="en-US" dirty="0" smtClean="0">
                <a:solidFill>
                  <a:srgbClr val="C00000"/>
                </a:solidFill>
              </a:rPr>
              <a:t>Phased manufacturing program (PMP): To push domestic manufacturing of mobile handsets</a:t>
            </a:r>
          </a:p>
          <a:p>
            <a:pPr marL="571500" lvl="0" indent="-571500" fontAlgn="base">
              <a:buFont typeface="+mj-lt"/>
              <a:buAutoNum type="romanLcPeriod"/>
            </a:pPr>
            <a:r>
              <a:rPr lang="en-US" dirty="0" smtClean="0">
                <a:solidFill>
                  <a:srgbClr val="C00000"/>
                </a:solidFill>
              </a:rPr>
              <a:t>Hike in GST exemption from Rs 20 </a:t>
            </a:r>
            <a:r>
              <a:rPr lang="en-US" dirty="0" err="1" smtClean="0">
                <a:solidFill>
                  <a:srgbClr val="C00000"/>
                </a:solidFill>
              </a:rPr>
              <a:t>lakh</a:t>
            </a:r>
            <a:r>
              <a:rPr lang="en-US" dirty="0" smtClean="0">
                <a:solidFill>
                  <a:srgbClr val="C00000"/>
                </a:solidFill>
              </a:rPr>
              <a:t> to Rs40 </a:t>
            </a:r>
            <a:r>
              <a:rPr lang="en-US" dirty="0" err="1" smtClean="0">
                <a:solidFill>
                  <a:srgbClr val="C00000"/>
                </a:solidFill>
              </a:rPr>
              <a:t>lakh</a:t>
            </a:r>
            <a:endParaRPr lang="en-US" dirty="0" smtClean="0">
              <a:solidFill>
                <a:srgbClr val="C00000"/>
              </a:solidFill>
            </a:endParaRPr>
          </a:p>
          <a:p>
            <a:pPr marL="571500" lvl="0" indent="-571500" fontAlgn="base">
              <a:buFont typeface="+mj-lt"/>
              <a:buAutoNum type="romanLcPeriod"/>
            </a:pPr>
            <a:r>
              <a:rPr lang="en-US" dirty="0" smtClean="0">
                <a:solidFill>
                  <a:srgbClr val="C00000"/>
                </a:solidFill>
              </a:rPr>
              <a:t>Reduction of the income tax rate to 25% for companies with a turnover of Rs 250 </a:t>
            </a:r>
            <a:r>
              <a:rPr lang="en-US" dirty="0" err="1" smtClean="0">
                <a:solidFill>
                  <a:srgbClr val="C00000"/>
                </a:solidFill>
              </a:rPr>
              <a:t>crore</a:t>
            </a:r>
            <a:r>
              <a:rPr lang="en-US" dirty="0" smtClean="0">
                <a:solidFill>
                  <a:srgbClr val="C00000"/>
                </a:solidFill>
              </a:rPr>
              <a:t> and less</a:t>
            </a:r>
          </a:p>
          <a:p>
            <a:pPr marL="571500" lvl="0" indent="-571500" fontAlgn="base">
              <a:buFont typeface="+mj-lt"/>
              <a:buAutoNum type="romanLcPeriod"/>
            </a:pPr>
            <a:r>
              <a:rPr lang="en-US" dirty="0" smtClean="0">
                <a:solidFill>
                  <a:srgbClr val="C00000"/>
                </a:solidFill>
              </a:rPr>
              <a:t>Increased export incentives by 2% for the MSME sector</a:t>
            </a:r>
          </a:p>
          <a:p>
            <a:pPr marL="571500" lvl="0" indent="-571500" fontAlgn="base">
              <a:buFont typeface="+mj-lt"/>
              <a:buAutoNum type="romanLcPeriod"/>
            </a:pPr>
            <a:r>
              <a:rPr lang="en-US" dirty="0" smtClean="0">
                <a:solidFill>
                  <a:srgbClr val="C00000"/>
                </a:solidFill>
              </a:rPr>
              <a:t>Strategic Partnership model for private companies to tie up with foreign companies when manufacturing armored vehicles, jets, submarines, etc.</a:t>
            </a:r>
          </a:p>
          <a:p>
            <a:pPr marL="571500" lvl="0" indent="-571500" fontAlgn="base">
              <a:buFont typeface="+mj-lt"/>
              <a:buAutoNum type="romanLcPeriod"/>
            </a:pPr>
            <a:r>
              <a:rPr lang="en-US" dirty="0" smtClean="0">
                <a:solidFill>
                  <a:srgbClr val="C00000"/>
                </a:solidFill>
              </a:rPr>
              <a:t>Modified Special Incentive Package Scheme (MSIPS): To promote large-scale manufacturing. This provides a 20% subsidy on capital investments in special economic zones (SEZs) and 25% on non-</a:t>
            </a:r>
            <a:r>
              <a:rPr lang="en-US" dirty="0" err="1" smtClean="0">
                <a:solidFill>
                  <a:srgbClr val="C00000"/>
                </a:solidFill>
              </a:rPr>
              <a:t>SEZz</a:t>
            </a:r>
            <a:r>
              <a:rPr lang="en-US" dirty="0" smtClean="0">
                <a:solidFill>
                  <a:srgbClr val="C00000"/>
                </a:solidFill>
              </a:rPr>
              <a:t>.</a:t>
            </a:r>
          </a:p>
          <a:p>
            <a:pPr marL="571500" indent="-571500">
              <a:buFont typeface="+mj-lt"/>
              <a:buAutoNum type="romanLcPeriod"/>
            </a:pPr>
            <a:r>
              <a:rPr lang="en-US" dirty="0" smtClean="0">
                <a:solidFill>
                  <a:srgbClr val="C00000"/>
                </a:solidFill>
              </a:rPr>
              <a:t>Also, the Government organizing various skill programs to increase employment especially in the poor and underdeveloped areas of the nation.</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TRENDS IN NPAs and INFLATION </a:t>
            </a:r>
            <a:endParaRPr lang="en-US" dirty="0">
              <a:solidFill>
                <a:srgbClr val="FF0000"/>
              </a:solidFill>
            </a:endParaRPr>
          </a:p>
        </p:txBody>
      </p:sp>
      <p:sp>
        <p:nvSpPr>
          <p:cNvPr id="3" name="Content Placeholder 2"/>
          <p:cNvSpPr>
            <a:spLocks noGrp="1"/>
          </p:cNvSpPr>
          <p:nvPr>
            <p:ph sz="quarter" idx="1"/>
          </p:nvPr>
        </p:nvSpPr>
        <p:spPr/>
        <p:txBody>
          <a:bodyPr>
            <a:normAutofit lnSpcReduction="10000"/>
          </a:bodyPr>
          <a:lstStyle/>
          <a:p>
            <a:pPr marL="514350" indent="-514350">
              <a:buFont typeface="+mj-lt"/>
              <a:buAutoNum type="arabicPeriod"/>
            </a:pPr>
            <a:r>
              <a:rPr lang="en-US" dirty="0" smtClean="0">
                <a:solidFill>
                  <a:srgbClr val="7030A0"/>
                </a:solidFill>
              </a:rPr>
              <a:t>Showing concerns over non-performing assets (NPAs), the World Bank said bad debts in South Asia were still high despite recent measures</a:t>
            </a:r>
            <a:r>
              <a:rPr lang="en-US" b="1" dirty="0" smtClean="0">
                <a:solidFill>
                  <a:srgbClr val="C00000"/>
                </a:solidFill>
              </a:rPr>
              <a:t>.“Especially, public sector banks in India, which represent roughly 70 per cent of the banking sector assets, still report low profitability and high NPAs,”</a:t>
            </a:r>
            <a:r>
              <a:rPr lang="en-US" dirty="0" smtClean="0">
                <a:solidFill>
                  <a:srgbClr val="7030A0"/>
                </a:solidFill>
              </a:rPr>
              <a:t> it said. </a:t>
            </a:r>
          </a:p>
          <a:p>
            <a:pPr marL="514350" indent="-514350">
              <a:buFont typeface="+mj-lt"/>
              <a:buAutoNum type="arabicPeriod"/>
            </a:pPr>
            <a:r>
              <a:rPr lang="en-US" dirty="0" smtClean="0">
                <a:solidFill>
                  <a:srgbClr val="7030A0"/>
                </a:solidFill>
              </a:rPr>
              <a:t>“</a:t>
            </a:r>
            <a:r>
              <a:rPr lang="en-US" b="1" dirty="0" smtClean="0">
                <a:solidFill>
                  <a:srgbClr val="002060"/>
                </a:solidFill>
              </a:rPr>
              <a:t>Inflation is projected to rise </a:t>
            </a:r>
            <a:r>
              <a:rPr lang="en-US" dirty="0" smtClean="0">
                <a:solidFill>
                  <a:srgbClr val="7030A0"/>
                </a:solidFill>
              </a:rPr>
              <a:t>somewhat above the midpoint of the Reserve Bank of India’s target range of </a:t>
            </a:r>
            <a:r>
              <a:rPr lang="en-US" b="1" dirty="0" smtClean="0">
                <a:solidFill>
                  <a:srgbClr val="002060"/>
                </a:solidFill>
              </a:rPr>
              <a:t>2 to 6 per cent</a:t>
            </a:r>
            <a:r>
              <a:rPr lang="en-US" dirty="0" smtClean="0">
                <a:solidFill>
                  <a:srgbClr val="7030A0"/>
                </a:solidFill>
              </a:rPr>
              <a:t>, mainly owing to energy and food prices”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130</TotalTime>
  <Words>1172</Words>
  <Application>Microsoft Office PowerPoint</Application>
  <PresentationFormat>On-screen Show (4:3)</PresentationFormat>
  <Paragraphs>158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ANNAMALAI UNIVERSITY  DEPT OF COMMERCE </vt:lpstr>
      <vt:lpstr>A PRESENTATION BY PROF. D. ILANGOVAN, HD COMMERCE, AU</vt:lpstr>
      <vt:lpstr>   INDIAN ECONOMIC GROWTH-A PROJECTION </vt:lpstr>
      <vt:lpstr>GLOBAL GROWTH FORECAST FOR 2018,2019</vt:lpstr>
      <vt:lpstr>Economic Trends in General</vt:lpstr>
      <vt:lpstr>INDIAN MANUFACTURING SECTOR,2019</vt:lpstr>
      <vt:lpstr>KEY INDICATORS FOR 2019</vt:lpstr>
      <vt:lpstr>MAJOR INITIATIVES FOR INDIAN MANUFACTURING SECTOR </vt:lpstr>
      <vt:lpstr>TRENDS IN NPAs and INFLATION </vt:lpstr>
      <vt:lpstr>Indian Aviation Sector</vt:lpstr>
      <vt:lpstr>Aviation Sector Con..td.</vt:lpstr>
      <vt:lpstr>TRENDS IN INDIAN SERVICE SECTOR</vt:lpstr>
      <vt:lpstr>Comparison with Major Economies</vt:lpstr>
      <vt:lpstr>Investment in Indian Agricultural Sector</vt:lpstr>
      <vt:lpstr>Challenges Before Indian Agricultural Sector</vt:lpstr>
      <vt:lpstr>Challenges……………cont…d.</vt:lpstr>
      <vt:lpstr>THANK YOU ALL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GOVT. ARTS COLLEGE(AUT) PG &amp; RESEARCH DEPT OF COMMERCE SALEM-636 007</dc:title>
  <dc:creator>Admin</dc:creator>
  <cp:lastModifiedBy>Ilangovan</cp:lastModifiedBy>
  <cp:revision>28</cp:revision>
  <dcterms:created xsi:type="dcterms:W3CDTF">2006-08-16T00:00:00Z</dcterms:created>
  <dcterms:modified xsi:type="dcterms:W3CDTF">2020-04-18T01:34:09Z</dcterms:modified>
</cp:coreProperties>
</file>